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4"/>
  </p:sldMasterIdLst>
  <p:notesMasterIdLst>
    <p:notesMasterId r:id="rId16"/>
  </p:notesMasterIdLst>
  <p:sldIdLst>
    <p:sldId id="266" r:id="rId5"/>
    <p:sldId id="28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2946"/>
    <a:srgbClr val="263F66"/>
    <a:srgbClr val="1B29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1/17/2025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12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41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22026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717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600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89FA6-8D64-42DE-8A02-4A6662349BFD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93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47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68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729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128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99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39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33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92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41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33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89FA6-8D64-42DE-8A02-4A6662349BFD}" type="datetime1">
              <a:rPr lang="en-US" smtClean="0"/>
              <a:t>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2949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slide" Target="slide7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11" Type="http://schemas.openxmlformats.org/officeDocument/2006/relationships/slide" Target="slide11.xml"/><Relationship Id="rId5" Type="http://schemas.openxmlformats.org/officeDocument/2006/relationships/slide" Target="slide5.xml"/><Relationship Id="rId10" Type="http://schemas.openxmlformats.org/officeDocument/2006/relationships/slide" Target="slide10.xml"/><Relationship Id="rId4" Type="http://schemas.openxmlformats.org/officeDocument/2006/relationships/slide" Target="slide4.xml"/><Relationship Id="rId9" Type="http://schemas.openxmlformats.org/officeDocument/2006/relationships/slide" Target="slide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2094" y="2577396"/>
            <a:ext cx="9001462" cy="851604"/>
          </a:xfrm>
        </p:spPr>
        <p:txBody>
          <a:bodyPr>
            <a:normAutofit/>
          </a:bodyPr>
          <a:lstStyle/>
          <a:p>
            <a:r>
              <a:rPr lang="en-IN" sz="4000" dirty="0"/>
              <a:t>Protecting personal data</a:t>
            </a:r>
            <a:endParaRPr 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122B5E-8829-E8C2-EBFD-094ADD6F94DF}"/>
              </a:ext>
            </a:extLst>
          </p:cNvPr>
          <p:cNvSpPr txBox="1"/>
          <p:nvPr/>
        </p:nvSpPr>
        <p:spPr>
          <a:xfrm>
            <a:off x="395926" y="5767859"/>
            <a:ext cx="424674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5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Presented By : Aksh Bhalani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24D905-9BD7-4CA3-C99E-05982C11FE29}"/>
              </a:ext>
            </a:extLst>
          </p:cNvPr>
          <p:cNvSpPr txBox="1"/>
          <p:nvPr/>
        </p:nvSpPr>
        <p:spPr>
          <a:xfrm>
            <a:off x="7615324" y="149484"/>
            <a:ext cx="433323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5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Matriculation No: 102303359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03CD2-5FA2-D8D2-2363-4AB1885BA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251B340-CC02-60CB-8385-AC2E4AFD3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924474-7857-BC7B-99D9-A8B78A412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Best Scenario for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Pseudonymisation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4E8FED-3E81-BD44-CFD9-32546C3B5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1539"/>
            <a:ext cx="10353762" cy="3695136"/>
          </a:xfrm>
        </p:spPr>
        <p:txBody>
          <a:bodyPr/>
          <a:lstStyle/>
          <a:p>
            <a:pPr algn="just"/>
            <a:r>
              <a:rPr lang="en-IN" dirty="0"/>
              <a:t>Mostly, in </a:t>
            </a:r>
            <a:r>
              <a:rPr lang="en-IN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Medical sector, </a:t>
            </a:r>
            <a:r>
              <a:rPr lang="en-IN" dirty="0"/>
              <a:t>disease’s data of patients is shared by different institute to discover new drug where Pseudonymisation is good choice to share the data.  </a:t>
            </a: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just"/>
            <a:r>
              <a:rPr lang="en-US" dirty="0"/>
              <a:t>At the time of research, personal data of patients may replace with pseudonyms also doctors or researchers can still identify the patients later if they need more details. </a:t>
            </a:r>
          </a:p>
        </p:txBody>
      </p:sp>
    </p:spTree>
    <p:extLst>
      <p:ext uri="{BB962C8B-B14F-4D97-AF65-F5344CB8AC3E}">
        <p14:creationId xmlns:p14="http://schemas.microsoft.com/office/powerpoint/2010/main" val="102900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C547E-E449-8FE4-81BE-7D161B417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FADAE2EE-A492-E9A6-CCC4-8C0A2CBE3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213608-87A2-B1C3-D4E8-1BBB2B423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212BBB-E30F-CDF0-0945-5CA2667C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1539"/>
            <a:ext cx="10353762" cy="3695136"/>
          </a:xfrm>
        </p:spPr>
        <p:txBody>
          <a:bodyPr/>
          <a:lstStyle/>
          <a:p>
            <a:pPr algn="just"/>
            <a:r>
              <a:rPr lang="en-IN" dirty="0"/>
              <a:t>This presentation highlights three effective methods for protecting the privacy of public data while sharing the data. </a:t>
            </a:r>
          </a:p>
          <a:p>
            <a:pPr algn="just"/>
            <a:r>
              <a:rPr lang="en-IN" dirty="0"/>
              <a:t>Encryption ensure the data confidentiality during transmission and convert data into unreadable code.</a:t>
            </a:r>
          </a:p>
          <a:p>
            <a:pPr algn="just"/>
            <a:r>
              <a:rPr lang="en-US" dirty="0" err="1"/>
              <a:t>Anonymisation</a:t>
            </a:r>
            <a:r>
              <a:rPr lang="en-US" dirty="0"/>
              <a:t> permanently removes personal identifiers from data, </a:t>
            </a:r>
            <a:r>
              <a:rPr lang="en-IN" dirty="0"/>
              <a:t>making it permanently untraceable.</a:t>
            </a:r>
          </a:p>
          <a:p>
            <a:pPr algn="just"/>
            <a:r>
              <a:rPr lang="en-US" dirty="0" err="1"/>
              <a:t>Pseudonymisation</a:t>
            </a:r>
            <a:r>
              <a:rPr lang="en-US" dirty="0"/>
              <a:t> balances privacy with data usability by replacing personal identifiers with pseudonyms.</a:t>
            </a:r>
            <a:endParaRPr lang="en-IN" dirty="0"/>
          </a:p>
          <a:p>
            <a:pPr algn="just"/>
            <a:endParaRPr lang="en-IN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C9CB804-0549-C1E4-38A2-5ACA8D3ACB1E}"/>
              </a:ext>
            </a:extLst>
          </p:cNvPr>
          <p:cNvSpPr txBox="1">
            <a:spLocks/>
          </p:cNvSpPr>
          <p:nvPr/>
        </p:nvSpPr>
        <p:spPr>
          <a:xfrm>
            <a:off x="990781" y="5456549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109590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73E3C-A1E3-2B63-7167-D78C18330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3BC5FF9-2BB5-FCF1-E592-B2A1FB8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EBCCFB-9CC2-46CD-869B-8098FF9DD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index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B5B4B2B-909F-AD8F-812F-710B80D638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0661298"/>
              </p:ext>
            </p:extLst>
          </p:nvPr>
        </p:nvGraphicFramePr>
        <p:xfrm>
          <a:off x="3950807" y="1637690"/>
          <a:ext cx="5015028" cy="4536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8986">
                  <a:extLst>
                    <a:ext uri="{9D8B030D-6E8A-4147-A177-3AD203B41FA5}">
                      <a16:colId xmlns:a16="http://schemas.microsoft.com/office/drawing/2014/main" val="2889664124"/>
                    </a:ext>
                  </a:extLst>
                </a:gridCol>
                <a:gridCol w="4636042">
                  <a:extLst>
                    <a:ext uri="{9D8B030D-6E8A-4147-A177-3AD203B41FA5}">
                      <a16:colId xmlns:a16="http://schemas.microsoft.com/office/drawing/2014/main" val="1735264970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r>
                        <a:rPr lang="en-IN" b="0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1.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b="0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hlinkClick r:id="rId3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Introduction</a:t>
                      </a:r>
                      <a:endParaRPr lang="en-IN" b="0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730674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2.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hlinkClick r:id="rId4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Encryption</a:t>
                      </a:r>
                      <a:endParaRPr lang="en-IN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537378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3.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hlinkClick r:id="rId5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Anonymisation</a:t>
                      </a:r>
                      <a:endParaRPr lang="en-IN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732988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4.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hlinkClick r:id="rId6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Pseudonymisation</a:t>
                      </a:r>
                      <a:endParaRPr lang="en-IN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708508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hlinkClick r:id="rId7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Comparison</a:t>
                      </a:r>
                      <a:endParaRPr lang="en-IN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817642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hlinkClick r:id="rId8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Best Scenario for Encryption</a:t>
                      </a:r>
                      <a:endParaRPr lang="en-IN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7315064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7.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hlinkClick r:id="rId9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Best Scenario for Anonymisation</a:t>
                      </a:r>
                      <a:endParaRPr lang="en-IN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9174019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8.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hlinkClick r:id="rId10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Best Scenario for Pseudonymisation</a:t>
                      </a:r>
                      <a:endParaRPr lang="en-IN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6002807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9.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hlinkClick r:id="rId11" action="ppaction://hlinksldjump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Conclusion</a:t>
                      </a:r>
                      <a:endParaRPr lang="en-IN" dirty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834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331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9B4EC-24C2-1D2B-346F-53D156C03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E4AB836-91FF-4FC9-8918-75C8FFB12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C11655-5A0C-E047-D8F1-E7033D500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61B721-605E-C0B0-33D1-51BABC217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1539"/>
            <a:ext cx="10353762" cy="3695136"/>
          </a:xfrm>
        </p:spPr>
        <p:txBody>
          <a:bodyPr/>
          <a:lstStyle/>
          <a:p>
            <a:pPr algn="just"/>
            <a:r>
              <a:rPr lang="en-IN" dirty="0"/>
              <a:t>In this digital world, the </a:t>
            </a:r>
            <a:r>
              <a:rPr lang="en-US" dirty="0"/>
              <a:t>more data being shared online, the higher risk of it being misused or accessed without permission.</a:t>
            </a:r>
          </a:p>
          <a:p>
            <a:pPr algn="just"/>
            <a:r>
              <a:rPr lang="en-US" dirty="0"/>
              <a:t>Personal data includes any information that can identify a person, like names, addresses, or phone numbers etc.</a:t>
            </a:r>
          </a:p>
          <a:p>
            <a:pPr algn="just"/>
            <a:r>
              <a:rPr lang="en-US" dirty="0"/>
              <a:t>To keep data safe, there are rules like the General Data Protection Regulation (GDPR) in the European Union or CCPA (California Consumer Privacy Act) for USA.</a:t>
            </a:r>
          </a:p>
          <a:p>
            <a:pPr algn="just"/>
            <a:r>
              <a:rPr lang="en-US" dirty="0"/>
              <a:t>Furthermore, three common ways to protect personal data are encryption, </a:t>
            </a:r>
            <a:r>
              <a:rPr lang="en-US" dirty="0" err="1"/>
              <a:t>anonymisation</a:t>
            </a:r>
            <a:r>
              <a:rPr lang="en-US" dirty="0"/>
              <a:t>, and </a:t>
            </a:r>
            <a:r>
              <a:rPr lang="en-US" dirty="0" err="1"/>
              <a:t>pseudonymisation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185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70FAAE-914E-CC89-4D18-BFFE3D917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977F811-80DB-52DD-354F-B267B75B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CF3FFE-80E3-3630-61E4-B7EB15231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Introduction of Encryption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2D9F1E-2512-6CEB-D3E2-98F64B48F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1539"/>
            <a:ext cx="10353762" cy="3695136"/>
          </a:xfrm>
        </p:spPr>
        <p:txBody>
          <a:bodyPr/>
          <a:lstStyle/>
          <a:p>
            <a:pPr algn="just"/>
            <a:r>
              <a:rPr lang="en-IN" dirty="0"/>
              <a:t>Changing the readable data or information into the secret code by encryption models that can be only understood by key (private &amp; public key) is known as encryption.</a:t>
            </a:r>
          </a:p>
          <a:p>
            <a:pPr algn="just"/>
            <a:r>
              <a:rPr lang="en-IN" dirty="0"/>
              <a:t>The purpose of encryption is to protect data from unauthorized people to access or understand the data while data transformation.  </a:t>
            </a:r>
          </a:p>
        </p:txBody>
      </p:sp>
    </p:spTree>
    <p:extLst>
      <p:ext uri="{BB962C8B-B14F-4D97-AF65-F5344CB8AC3E}">
        <p14:creationId xmlns:p14="http://schemas.microsoft.com/office/powerpoint/2010/main" val="4088742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AC8B3B-8EB5-05AB-61E6-5D34915B05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C4266E9-5ACA-6553-911C-1C291B38D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46CF1C-FD56-4337-B6EE-83402C720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Introduction of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Anonymisation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076EA7-825C-2FE4-BB9F-977C5797C0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1539"/>
            <a:ext cx="10353762" cy="3695136"/>
          </a:xfrm>
        </p:spPr>
        <p:txBody>
          <a:bodyPr/>
          <a:lstStyle/>
          <a:p>
            <a:pPr algn="just"/>
            <a:r>
              <a:rPr lang="en-IN" dirty="0"/>
              <a:t>Anonymisation means </a:t>
            </a:r>
            <a:r>
              <a:rPr lang="en-US" dirty="0"/>
              <a:t>removing all personal details from data so no one can figure out who it belongs to.</a:t>
            </a:r>
          </a:p>
          <a:p>
            <a:pPr algn="just"/>
            <a:r>
              <a:rPr lang="en-US" dirty="0"/>
              <a:t>The purpose of </a:t>
            </a:r>
            <a:r>
              <a:rPr lang="en-US" dirty="0" err="1"/>
              <a:t>anonymisation</a:t>
            </a:r>
            <a:r>
              <a:rPr lang="en-US" dirty="0"/>
              <a:t> is to protect individuals' privacy by removing all personal information. </a:t>
            </a:r>
          </a:p>
          <a:p>
            <a:pPr algn="just"/>
            <a:r>
              <a:rPr lang="en-US" b="1" dirty="0"/>
              <a:t>irreversibility</a:t>
            </a:r>
            <a:r>
              <a:rPr lang="en-US" dirty="0"/>
              <a:t> of data is a major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drawback</a:t>
            </a:r>
            <a:r>
              <a:rPr lang="en-US" dirty="0"/>
              <a:t> of anonymization.</a:t>
            </a:r>
          </a:p>
        </p:txBody>
      </p:sp>
    </p:spTree>
    <p:extLst>
      <p:ext uri="{BB962C8B-B14F-4D97-AF65-F5344CB8AC3E}">
        <p14:creationId xmlns:p14="http://schemas.microsoft.com/office/powerpoint/2010/main" val="60714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EE8E4-8FCA-4F25-ABB6-0E340D79F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69225F5-B369-0C36-B8CE-BC3723839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281C9E-3E49-7E48-9F2D-35BAF976E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Introduction of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Pseudonymisation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7FCE1E-C9AC-24B8-6EB7-7C2FECC9C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1539"/>
            <a:ext cx="10353762" cy="3695136"/>
          </a:xfrm>
        </p:spPr>
        <p:txBody>
          <a:bodyPr/>
          <a:lstStyle/>
          <a:p>
            <a:pPr algn="just"/>
            <a:r>
              <a:rPr lang="en-IN" dirty="0"/>
              <a:t>Pseudonymisation replaces data with a unique code or pseudonym to hide the original data from the unauthorized people. </a:t>
            </a:r>
          </a:p>
          <a:p>
            <a:pPr algn="just"/>
            <a:r>
              <a:rPr lang="en-US" dirty="0"/>
              <a:t>The purpose of </a:t>
            </a:r>
            <a:r>
              <a:rPr lang="en-US" dirty="0" err="1"/>
              <a:t>pseudonymisation</a:t>
            </a:r>
            <a:r>
              <a:rPr lang="en-US" dirty="0"/>
              <a:t> is to enhance the security and privacy of personal data while preserving its utility for certain tasks or analyses.</a:t>
            </a:r>
          </a:p>
          <a:p>
            <a:pPr algn="just"/>
            <a:r>
              <a:rPr lang="en-IN" dirty="0"/>
              <a:t>Pseudonymisation provides reversibility by getting back the original data using </a:t>
            </a:r>
            <a:r>
              <a:rPr lang="en-IN" b="1" dirty="0"/>
              <a:t>mapping</a:t>
            </a:r>
            <a:r>
              <a:rPr lang="en-IN" dirty="0"/>
              <a:t> or </a:t>
            </a:r>
            <a:r>
              <a:rPr lang="en-IN" b="1" dirty="0"/>
              <a:t>link</a:t>
            </a:r>
            <a:r>
              <a:rPr lang="en-IN" dirty="0"/>
              <a:t>.</a:t>
            </a:r>
            <a:endParaRPr lang="en-US" dirty="0"/>
          </a:p>
          <a:p>
            <a:pPr marL="0" indent="0" algn="just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414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2A1CA-14EB-15AE-5C0E-1705033D7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9ABDB7D-CC87-4EA0-7B54-E166327B6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69F794-8B3D-C0D4-FA86-1E28AD42E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Comparison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6492B09-27E7-EB94-9F55-FABCEF2548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9588340"/>
              </p:ext>
            </p:extLst>
          </p:nvPr>
        </p:nvGraphicFramePr>
        <p:xfrm>
          <a:off x="914400" y="2095500"/>
          <a:ext cx="10353676" cy="347980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588419">
                  <a:extLst>
                    <a:ext uri="{9D8B030D-6E8A-4147-A177-3AD203B41FA5}">
                      <a16:colId xmlns:a16="http://schemas.microsoft.com/office/drawing/2014/main" val="2039511423"/>
                    </a:ext>
                  </a:extLst>
                </a:gridCol>
                <a:gridCol w="2588419">
                  <a:extLst>
                    <a:ext uri="{9D8B030D-6E8A-4147-A177-3AD203B41FA5}">
                      <a16:colId xmlns:a16="http://schemas.microsoft.com/office/drawing/2014/main" val="2340762329"/>
                    </a:ext>
                  </a:extLst>
                </a:gridCol>
                <a:gridCol w="2588419">
                  <a:extLst>
                    <a:ext uri="{9D8B030D-6E8A-4147-A177-3AD203B41FA5}">
                      <a16:colId xmlns:a16="http://schemas.microsoft.com/office/drawing/2014/main" val="979715704"/>
                    </a:ext>
                  </a:extLst>
                </a:gridCol>
                <a:gridCol w="2588419">
                  <a:extLst>
                    <a:ext uri="{9D8B030D-6E8A-4147-A177-3AD203B41FA5}">
                      <a16:colId xmlns:a16="http://schemas.microsoft.com/office/drawing/2014/main" val="5918350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Encryption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Anonymisation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</a:rPr>
                        <a:t>Pseudonymisation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85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Purpose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Protect data confidentiality by scrambling data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Completely remove identifiers to prevent re-identification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Protect privacy by replacing identifiers with pseudonyms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35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Re-identification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Possible with decryption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possible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Possible with mapping key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9454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High-Level Security, Widely Applicable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Strong Privacy Protection, Safe for Public Sharing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Re-identification, Data Usability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862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Disadvantages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Key management issues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Irreversible, less usable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Requires secure key management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0501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404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1E9A0-389F-04AD-0550-162BCC9C6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3E57991-649D-B33B-465B-3C5E7CD49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E923D7-0B8B-5571-54EC-7E2F40677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Best Scenario for Encryption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4AB6A6-CAF2-4565-39BE-95EF10BC9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1539"/>
            <a:ext cx="10353762" cy="3695136"/>
          </a:xfrm>
        </p:spPr>
        <p:txBody>
          <a:bodyPr/>
          <a:lstStyle/>
          <a:p>
            <a:pPr algn="just"/>
            <a:r>
              <a:rPr lang="en-IN" dirty="0"/>
              <a:t>Suppose the scenario of </a:t>
            </a:r>
            <a:r>
              <a:rPr lang="en-IN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Online Baking transection</a:t>
            </a:r>
            <a:r>
              <a:rPr lang="en-IN" dirty="0"/>
              <a:t>, where a person transfer money online, at that time the details are encrypted. </a:t>
            </a:r>
          </a:p>
          <a:p>
            <a:pPr algn="just"/>
            <a:r>
              <a:rPr lang="en-IN" dirty="0"/>
              <a:t>TLS (Transport Layer Security) </a:t>
            </a:r>
            <a:r>
              <a:rPr lang="en-US" dirty="0"/>
              <a:t>ensure that your data remains encrypted while it travels from your device to the bank's server.</a:t>
            </a:r>
          </a:p>
          <a:p>
            <a:pPr algn="just"/>
            <a:r>
              <a:rPr lang="en-US" dirty="0"/>
              <a:t>Using the private key of bank’s secure system decrypt your data.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48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F9085-3994-9997-D5EB-F932B7982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0EA0E52-1518-02E8-7BFA-2233E798F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212CA9-F981-1A3A-E6EA-7FA632DB1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98516"/>
            <a:ext cx="10353761" cy="1326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Best Scenario for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Anonymisation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6B5362-8CE7-0BEA-8E36-867AFDE8C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1539"/>
            <a:ext cx="10353762" cy="3695136"/>
          </a:xfrm>
        </p:spPr>
        <p:txBody>
          <a:bodyPr/>
          <a:lstStyle/>
          <a:p>
            <a:pPr algn="just"/>
            <a:r>
              <a:rPr lang="en-IN" dirty="0"/>
              <a:t>To understand Anonymisation let’s take an example of </a:t>
            </a:r>
            <a:r>
              <a:rPr lang="en-IN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sharing COVID-19 data</a:t>
            </a:r>
            <a:r>
              <a:rPr lang="en-IN" dirty="0"/>
              <a:t>, where government shared the data of COVID-19 for research. </a:t>
            </a:r>
          </a:p>
          <a:p>
            <a:pPr algn="just"/>
            <a:r>
              <a:rPr lang="en-IN" dirty="0"/>
              <a:t>Mostly the data contains the number of cases of COVID-19 there was no public details include in when government shared it for public domain. </a:t>
            </a:r>
            <a:endParaRPr lang="en-US" dirty="0"/>
          </a:p>
          <a:p>
            <a:pPr algn="just"/>
            <a:r>
              <a:rPr lang="en-US" dirty="0"/>
              <a:t>Data like name, address, gender, phone number etc. were removed before sharing.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0553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3067</TotalTime>
  <Words>628</Words>
  <Application>Microsoft Office PowerPoint</Application>
  <PresentationFormat>Widescreen</PresentationFormat>
  <Paragraphs>76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Bookman Old Style</vt:lpstr>
      <vt:lpstr>Calibri</vt:lpstr>
      <vt:lpstr>Rockwell</vt:lpstr>
      <vt:lpstr>Damask</vt:lpstr>
      <vt:lpstr>Protecting personal data</vt:lpstr>
      <vt:lpstr>index</vt:lpstr>
      <vt:lpstr>Introduction</vt:lpstr>
      <vt:lpstr>Introduction of Encryption</vt:lpstr>
      <vt:lpstr>Introduction of Anonymisation</vt:lpstr>
      <vt:lpstr>Introduction of Pseudonymisation</vt:lpstr>
      <vt:lpstr>Comparison</vt:lpstr>
      <vt:lpstr>Best Scenario for Encryption</vt:lpstr>
      <vt:lpstr>Best Scenario for Anonymisation</vt:lpstr>
      <vt:lpstr>Best Scenario for Pseudonymisation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Aksh Bhalani</dc:creator>
  <cp:lastModifiedBy>Aksh Bhalani</cp:lastModifiedBy>
  <cp:revision>38</cp:revision>
  <dcterms:created xsi:type="dcterms:W3CDTF">2024-12-30T15:35:29Z</dcterms:created>
  <dcterms:modified xsi:type="dcterms:W3CDTF">2025-01-18T14:34:51Z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